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0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FA8"/>
    <a:srgbClr val="5AC250"/>
    <a:srgbClr val="FF8423"/>
    <a:srgbClr val="7FA653"/>
    <a:srgbClr val="3545A3"/>
    <a:srgbClr val="50B435"/>
    <a:srgbClr val="A0AA60"/>
    <a:srgbClr val="9BB983"/>
    <a:srgbClr val="99CD85"/>
    <a:srgbClr val="0D1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06" autoAdjust="0"/>
  </p:normalViewPr>
  <p:slideViewPr>
    <p:cSldViewPr snapToGrid="0">
      <p:cViewPr varScale="1">
        <p:scale>
          <a:sx n="13" d="100"/>
          <a:sy n="13" d="100"/>
        </p:scale>
        <p:origin x="2582" y="101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A02\Documents\CURRICULO\RESUMOS%20(EVENTOS)\CBCSolo\XXXIV%20CBCS%20(2013)%20-%20Florian&#243;polis\Gr&#225;ficos%20N%20cobertura%2011-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A02\Documents\CURRICULO\RESUMOS%20(EVENTOS)\CBCSolo\XXXIV%20CBCS%20(2013)%20-%20Florian&#243;polis\Gr&#225;ficos%20N%20cobertura%20sapezal%2011-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pt-BR" sz="3000">
                <a:latin typeface="Arial" panose="020B0604020202020204" pitchFamily="34" charset="0"/>
                <a:cs typeface="Arial" panose="020B0604020202020204" pitchFamily="34" charset="0"/>
              </a:rPr>
              <a:t>Itiquira - MT</a:t>
            </a:r>
          </a:p>
        </c:rich>
      </c:tx>
      <c:layout>
        <c:manualLayout>
          <c:xMode val="edge"/>
          <c:yMode val="edge"/>
          <c:x val="0.46627997076023392"/>
          <c:y val="2.575870370370371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884956140350882"/>
          <c:y val="5.7060367454068284E-2"/>
          <c:w val="0.65643611111111111"/>
          <c:h val="0.711510185185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4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19050"/>
            </c:spPr>
            <c:trendlineType val="linear"/>
            <c:dispRSqr val="1"/>
            <c:dispEq val="1"/>
            <c:trendlineLbl>
              <c:layout>
                <c:manualLayout>
                  <c:x val="1.0192251461988308E-2"/>
                  <c:y val="0.29263962962962975"/>
                </c:manualLayout>
              </c:layout>
              <c:tx>
                <c:rich>
                  <a:bodyPr/>
                  <a:lstStyle/>
                  <a:p>
                    <a:pPr>
                      <a:defRPr sz="3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3000" baseline="0">
                        <a:latin typeface="Arial" pitchFamily="34" charset="0"/>
                        <a:cs typeface="Arial" pitchFamily="34" charset="0"/>
                      </a:rPr>
                      <a:t>y = 8180,8 + 18,943x **
R² = 0,85</a:t>
                    </a:r>
                    <a:endParaRPr lang="en-US" sz="300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PROD!$C$3:$C$6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</c:numCache>
            </c:numRef>
          </c:xVal>
          <c:yVal>
            <c:numRef>
              <c:f>PROD!$D$3:$D$6</c:f>
              <c:numCache>
                <c:formatCode>General</c:formatCode>
                <c:ptCount val="4"/>
                <c:pt idx="0">
                  <c:v>7903</c:v>
                </c:pt>
                <c:pt idx="1">
                  <c:v>9057</c:v>
                </c:pt>
                <c:pt idx="2">
                  <c:v>9535</c:v>
                </c:pt>
                <c:pt idx="3">
                  <c:v>9638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EDF-493D-976A-A853CE238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6461696"/>
        <c:axId val="196462272"/>
      </c:scatterChart>
      <c:valAx>
        <c:axId val="196461696"/>
        <c:scaling>
          <c:orientation val="minMax"/>
          <c:max val="93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3000">
                    <a:latin typeface="Arial" pitchFamily="34" charset="0"/>
                    <a:cs typeface="Arial" pitchFamily="34" charset="0"/>
                  </a:defRPr>
                </a:pPr>
                <a:r>
                  <a:rPr lang="pt-BR" sz="3000">
                    <a:latin typeface="Arial" pitchFamily="34" charset="0"/>
                    <a:cs typeface="Arial" pitchFamily="34" charset="0"/>
                  </a:rPr>
                  <a:t>Doses</a:t>
                </a:r>
                <a:r>
                  <a:rPr lang="pt-BR" sz="3000" baseline="0">
                    <a:latin typeface="Arial" pitchFamily="34" charset="0"/>
                    <a:cs typeface="Arial" pitchFamily="34" charset="0"/>
                  </a:rPr>
                  <a:t> de N (kg ha</a:t>
                </a:r>
                <a:r>
                  <a:rPr lang="pt-BR" sz="30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pt-BR" sz="3000" baseline="0">
                    <a:latin typeface="Arial" pitchFamily="34" charset="0"/>
                    <a:cs typeface="Arial" pitchFamily="34" charset="0"/>
                  </a:rPr>
                  <a:t>)</a:t>
                </a:r>
                <a:endParaRPr lang="pt-BR" sz="300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36303944444444447"/>
              <c:y val="0.899768402777778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300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196462272"/>
        <c:crosses val="autoZero"/>
        <c:crossBetween val="midCat"/>
        <c:majorUnit val="30"/>
        <c:minorUnit val="4"/>
      </c:valAx>
      <c:valAx>
        <c:axId val="196462272"/>
        <c:scaling>
          <c:orientation val="minMax"/>
          <c:max val="1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000">
                    <a:latin typeface="Arial" pitchFamily="34" charset="0"/>
                    <a:cs typeface="Arial" pitchFamily="34" charset="0"/>
                  </a:defRPr>
                </a:pPr>
                <a:r>
                  <a:rPr lang="pt-BR" sz="3000">
                    <a:latin typeface="Arial" pitchFamily="34" charset="0"/>
                    <a:cs typeface="Arial" pitchFamily="34" charset="0"/>
                  </a:rPr>
                  <a:t>Produtividade (kg</a:t>
                </a:r>
                <a:r>
                  <a:rPr lang="pt-BR" sz="3000" baseline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pt-BR" sz="3000">
                    <a:latin typeface="Arial" pitchFamily="34" charset="0"/>
                    <a:cs typeface="Arial" pitchFamily="34" charset="0"/>
                  </a:rPr>
                  <a:t>ha</a:t>
                </a:r>
                <a:r>
                  <a:rPr lang="pt-BR" sz="30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pt-BR" sz="30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1.4558479532163747E-3"/>
              <c:y val="2.6120925925925943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300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196461696"/>
        <c:crosses val="autoZero"/>
        <c:crossBetween val="midCat"/>
        <c:majorUnit val="2000"/>
      </c:valAx>
      <c:spPr>
        <a:solidFill>
          <a:schemeClr val="bg1"/>
        </a:solidFill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00"/>
            </a:pPr>
            <a:r>
              <a:rPr lang="pt-BR" sz="3000"/>
              <a:t>Sapezal</a:t>
            </a:r>
            <a:r>
              <a:rPr lang="pt-BR" sz="3000" baseline="0"/>
              <a:t> - MT</a:t>
            </a:r>
            <a:endParaRPr lang="pt-BR" sz="3000"/>
          </a:p>
        </c:rich>
      </c:tx>
      <c:layout>
        <c:manualLayout>
          <c:xMode val="edge"/>
          <c:yMode val="edge"/>
          <c:x val="0.45386038011695917"/>
          <c:y val="2.822222222222222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45983918128658"/>
          <c:y val="5.7060367454068277E-2"/>
          <c:w val="0.6506872807017543"/>
          <c:h val="0.7232694444444446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4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19050"/>
            </c:spPr>
            <c:trendlineType val="linear"/>
            <c:dispRSqr val="1"/>
            <c:dispEq val="1"/>
            <c:trendlineLbl>
              <c:layout>
                <c:manualLayout>
                  <c:x val="3.1647660818713468E-3"/>
                  <c:y val="0.28275518518518516"/>
                </c:manualLayout>
              </c:layout>
              <c:tx>
                <c:rich>
                  <a:bodyPr/>
                  <a:lstStyle/>
                  <a:p>
                    <a:pPr>
                      <a:defRPr sz="3000"/>
                    </a:pPr>
                    <a:r>
                      <a:rPr lang="en-US" sz="3000"/>
                      <a:t>y = 7022,4 + 13,03x **
R² = 0,99</a:t>
                    </a:r>
                  </a:p>
                </c:rich>
              </c:tx>
              <c:numFmt formatCode="General" sourceLinked="0"/>
            </c:trendlineLbl>
          </c:trendline>
          <c:xVal>
            <c:numRef>
              <c:f>PROD!$C$3:$C$6</c:f>
              <c:numCache>
                <c:formatCode>General</c:formatCode>
                <c:ptCount val="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</c:numCache>
            </c:numRef>
          </c:xVal>
          <c:yVal>
            <c:numRef>
              <c:f>PROD!$D$3:$D$6</c:f>
              <c:numCache>
                <c:formatCode>General</c:formatCode>
                <c:ptCount val="4"/>
                <c:pt idx="0">
                  <c:v>7006</c:v>
                </c:pt>
                <c:pt idx="1">
                  <c:v>7435</c:v>
                </c:pt>
                <c:pt idx="2">
                  <c:v>7810</c:v>
                </c:pt>
                <c:pt idx="3">
                  <c:v>8184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F16-42FC-9683-2B4546B1A8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6464000"/>
        <c:axId val="196464576"/>
      </c:scatterChart>
      <c:valAx>
        <c:axId val="196464000"/>
        <c:scaling>
          <c:orientation val="minMax"/>
          <c:max val="93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3000">
                    <a:latin typeface="Arial" pitchFamily="34" charset="0"/>
                    <a:cs typeface="Arial" pitchFamily="34" charset="0"/>
                  </a:defRPr>
                </a:pPr>
                <a:r>
                  <a:rPr lang="pt-BR" sz="3000">
                    <a:latin typeface="Arial" pitchFamily="34" charset="0"/>
                    <a:cs typeface="Arial" pitchFamily="34" charset="0"/>
                  </a:rPr>
                  <a:t>Doses de N (kg ha</a:t>
                </a:r>
                <a:r>
                  <a:rPr lang="pt-BR" sz="30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pt-BR" sz="30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37310472222222241"/>
              <c:y val="0.904178124999999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3000"/>
            </a:pPr>
            <a:endParaRPr lang="pt-BR"/>
          </a:p>
        </c:txPr>
        <c:crossAx val="196464576"/>
        <c:crosses val="autoZero"/>
        <c:crossBetween val="midCat"/>
        <c:majorUnit val="30"/>
        <c:minorUnit val="4"/>
      </c:valAx>
      <c:valAx>
        <c:axId val="196464576"/>
        <c:scaling>
          <c:orientation val="minMax"/>
          <c:max val="10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000"/>
                </a:pPr>
                <a:r>
                  <a:rPr lang="pt-BR" sz="3000"/>
                  <a:t>Produtividade (kg ha</a:t>
                </a:r>
                <a:r>
                  <a:rPr lang="pt-BR" sz="3000" baseline="30000"/>
                  <a:t>-1</a:t>
                </a:r>
                <a:r>
                  <a:rPr lang="pt-BR" sz="3000"/>
                  <a:t>)</a:t>
                </a:r>
              </a:p>
            </c:rich>
          </c:tx>
          <c:layout>
            <c:manualLayout>
              <c:xMode val="edge"/>
              <c:yMode val="edge"/>
              <c:x val="1.2039181286549707E-2"/>
              <c:y val="5.1991111111111113E-2"/>
            </c:manualLayout>
          </c:layout>
          <c:overlay val="0"/>
        </c:title>
        <c:numFmt formatCode="0,00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3000"/>
            </a:pPr>
            <a:endParaRPr lang="pt-BR"/>
          </a:p>
        </c:txPr>
        <c:crossAx val="196464000"/>
        <c:crosses val="autoZero"/>
        <c:crossBetween val="midCat"/>
        <c:majorUnit val="2000"/>
      </c:valAx>
      <c:spPr>
        <a:noFill/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B61C179-1641-91C6-B068-E34820EEF8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42D3CD6-A4C9-A99E-0C6A-A6B910524A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E3A5E-E413-4443-8EA6-504B1658EDB7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07F397-BC0A-ADDC-28DA-83676EAB14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B99C71-3771-E1A6-3CD2-0F9CC11A97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67912-FA5B-48CE-A643-DD7CC3394D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54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29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-16652" y="0"/>
            <a:ext cx="32472000" cy="44097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-39784" y="8196"/>
            <a:ext cx="32508000" cy="43129502"/>
            <a:chOff x="-172340" y="63596"/>
            <a:chExt cx="32508000" cy="43129502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2891013C-D854-4AC2-8302-2FD9C3DC4BBB}"/>
                </a:ext>
              </a:extLst>
            </p:cNvPr>
            <p:cNvSpPr/>
            <p:nvPr/>
          </p:nvSpPr>
          <p:spPr>
            <a:xfrm>
              <a:off x="-132558" y="4535790"/>
              <a:ext cx="32431433" cy="38657308"/>
            </a:xfrm>
            <a:prstGeom prst="rect">
              <a:avLst/>
            </a:prstGeom>
            <a:solidFill>
              <a:srgbClr val="3F4FA8"/>
            </a:solidFill>
            <a:ln>
              <a:solidFill>
                <a:srgbClr val="3F4F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600A6D2A-2271-441D-8616-681C187A2DE6}"/>
                </a:ext>
              </a:extLst>
            </p:cNvPr>
            <p:cNvSpPr/>
            <p:nvPr/>
          </p:nvSpPr>
          <p:spPr>
            <a:xfrm>
              <a:off x="128873" y="5116541"/>
              <a:ext cx="31805409" cy="59089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E9EC3115-0DD7-40D7-909B-A4E907A2EB65}"/>
                </a:ext>
              </a:extLst>
            </p:cNvPr>
            <p:cNvSpPr/>
            <p:nvPr/>
          </p:nvSpPr>
          <p:spPr>
            <a:xfrm>
              <a:off x="-130158" y="4473305"/>
              <a:ext cx="32436000" cy="339315"/>
            </a:xfrm>
            <a:prstGeom prst="rect">
              <a:avLst/>
            </a:prstGeom>
            <a:solidFill>
              <a:srgbClr val="3F4FA8"/>
            </a:solidFill>
            <a:ln>
              <a:solidFill>
                <a:srgbClr val="3F4F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D76F77A4-17BB-4773-8FD6-B15B7809B79F}"/>
                </a:ext>
              </a:extLst>
            </p:cNvPr>
            <p:cNvSpPr/>
            <p:nvPr/>
          </p:nvSpPr>
          <p:spPr>
            <a:xfrm>
              <a:off x="-172340" y="63596"/>
              <a:ext cx="32508000" cy="339315"/>
            </a:xfrm>
            <a:prstGeom prst="rect">
              <a:avLst/>
            </a:prstGeom>
            <a:solidFill>
              <a:srgbClr val="3F4FA8"/>
            </a:solidFill>
            <a:ln>
              <a:solidFill>
                <a:srgbClr val="3F4F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5" name="Agrupar 8">
              <a:extLst>
                <a:ext uri="{FF2B5EF4-FFF2-40B4-BE49-F238E27FC236}">
                  <a16:creationId xmlns:a16="http://schemas.microsoft.com/office/drawing/2014/main" id="{DE10D08B-6030-467B-A0C7-EDA7AA6ACC0E}"/>
                </a:ext>
              </a:extLst>
            </p:cNvPr>
            <p:cNvGrpSpPr/>
            <p:nvPr/>
          </p:nvGrpSpPr>
          <p:grpSpPr>
            <a:xfrm>
              <a:off x="128873" y="11025455"/>
              <a:ext cx="15614001" cy="31458813"/>
              <a:chOff x="116011" y="11025455"/>
              <a:chExt cx="16109446" cy="31458813"/>
            </a:xfrm>
          </p:grpSpPr>
          <p:sp>
            <p:nvSpPr>
              <p:cNvPr id="26" name="Retângulo 25">
                <a:extLst>
                  <a:ext uri="{FF2B5EF4-FFF2-40B4-BE49-F238E27FC236}">
                    <a16:creationId xmlns:a16="http://schemas.microsoft.com/office/drawing/2014/main" id="{315BE0B3-539D-4A0F-AF03-B59CC61290EA}"/>
                  </a:ext>
                </a:extLst>
              </p:cNvPr>
              <p:cNvSpPr/>
              <p:nvPr/>
            </p:nvSpPr>
            <p:spPr>
              <a:xfrm>
                <a:off x="194933" y="11025455"/>
                <a:ext cx="16030524" cy="1440000"/>
              </a:xfrm>
              <a:prstGeom prst="rect">
                <a:avLst/>
              </a:prstGeom>
              <a:solidFill>
                <a:srgbClr val="3F4FA8"/>
              </a:solidFill>
              <a:ln>
                <a:solidFill>
                  <a:srgbClr val="3F4F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Introdução</a:t>
                </a:r>
              </a:p>
            </p:txBody>
          </p:sp>
          <p:sp>
            <p:nvSpPr>
              <p:cNvPr id="25" name="Retângulo 24">
                <a:extLst>
                  <a:ext uri="{FF2B5EF4-FFF2-40B4-BE49-F238E27FC236}">
                    <a16:creationId xmlns:a16="http://schemas.microsoft.com/office/drawing/2014/main" id="{AD798D8A-2FF3-40DD-9650-EB9F2FDDB812}"/>
                  </a:ext>
                </a:extLst>
              </p:cNvPr>
              <p:cNvSpPr/>
              <p:nvPr/>
            </p:nvSpPr>
            <p:spPr>
              <a:xfrm>
                <a:off x="116011" y="12324755"/>
                <a:ext cx="16030524" cy="301595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" name="Retângulo 26">
                <a:extLst>
                  <a:ext uri="{FF2B5EF4-FFF2-40B4-BE49-F238E27FC236}">
                    <a16:creationId xmlns:a16="http://schemas.microsoft.com/office/drawing/2014/main" id="{EE8D9ED4-7C97-4F39-A778-8CA842747641}"/>
                  </a:ext>
                </a:extLst>
              </p:cNvPr>
              <p:cNvSpPr/>
              <p:nvPr/>
            </p:nvSpPr>
            <p:spPr>
              <a:xfrm>
                <a:off x="116012" y="21163776"/>
                <a:ext cx="16050907" cy="1440000"/>
              </a:xfrm>
              <a:prstGeom prst="rect">
                <a:avLst/>
              </a:prstGeom>
              <a:solidFill>
                <a:srgbClr val="3F4FA8"/>
              </a:solidFill>
              <a:ln>
                <a:solidFill>
                  <a:srgbClr val="3F4F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Material e Métodos</a:t>
                </a:r>
              </a:p>
            </p:txBody>
          </p:sp>
        </p:grpSp>
        <p:grpSp>
          <p:nvGrpSpPr>
            <p:cNvPr id="16" name="Agrupar 18">
              <a:extLst>
                <a:ext uri="{FF2B5EF4-FFF2-40B4-BE49-F238E27FC236}">
                  <a16:creationId xmlns:a16="http://schemas.microsoft.com/office/drawing/2014/main" id="{6FA07DA0-1EBF-4924-8493-2F858D9759D2}"/>
                </a:ext>
              </a:extLst>
            </p:cNvPr>
            <p:cNvGrpSpPr/>
            <p:nvPr/>
          </p:nvGrpSpPr>
          <p:grpSpPr>
            <a:xfrm>
              <a:off x="16366766" y="11033519"/>
              <a:ext cx="15663767" cy="29139120"/>
              <a:chOff x="499333" y="11120790"/>
              <a:chExt cx="16160791" cy="27545458"/>
            </a:xfrm>
          </p:grpSpPr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A3C0E41E-0199-44F3-98BD-BBFD0B93B135}"/>
                  </a:ext>
                </a:extLst>
              </p:cNvPr>
              <p:cNvSpPr/>
              <p:nvPr/>
            </p:nvSpPr>
            <p:spPr>
              <a:xfrm>
                <a:off x="569370" y="11120790"/>
                <a:ext cx="16090754" cy="1361245"/>
              </a:xfrm>
              <a:prstGeom prst="rect">
                <a:avLst/>
              </a:prstGeom>
              <a:solidFill>
                <a:srgbClr val="3F4FA8"/>
              </a:solidFill>
              <a:ln>
                <a:solidFill>
                  <a:srgbClr val="3F4F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Resultados</a:t>
                </a:r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D3A546CE-DCF5-4E31-8990-F06CD772CD12}"/>
                  </a:ext>
                </a:extLst>
              </p:cNvPr>
              <p:cNvSpPr/>
              <p:nvPr/>
            </p:nvSpPr>
            <p:spPr>
              <a:xfrm>
                <a:off x="519822" y="32623983"/>
                <a:ext cx="15732000" cy="1361245"/>
              </a:xfrm>
              <a:prstGeom prst="rect">
                <a:avLst/>
              </a:prstGeom>
              <a:solidFill>
                <a:srgbClr val="50B435"/>
              </a:solidFill>
              <a:ln>
                <a:solidFill>
                  <a:srgbClr val="50B4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6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Conclusões</a:t>
                </a:r>
                <a:endParaRPr lang="pt-BR" sz="6500" dirty="0"/>
              </a:p>
            </p:txBody>
          </p:sp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C7500575-2210-45C1-BB83-7873677115CC}"/>
                  </a:ext>
                </a:extLst>
              </p:cNvPr>
              <p:cNvSpPr/>
              <p:nvPr/>
            </p:nvSpPr>
            <p:spPr>
              <a:xfrm>
                <a:off x="499333" y="12324756"/>
                <a:ext cx="16111138" cy="263414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CB94F184-38D1-498C-9CA7-3279EFA64A88}"/>
                </a:ext>
              </a:extLst>
            </p:cNvPr>
            <p:cNvSpPr/>
            <p:nvPr/>
          </p:nvSpPr>
          <p:spPr>
            <a:xfrm>
              <a:off x="16412288" y="40454352"/>
              <a:ext cx="2529860" cy="630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500" b="1" dirty="0">
                  <a:solidFill>
                    <a:schemeClr val="bg1"/>
                  </a:solidFill>
                  <a:latin typeface="Arial" charset="0"/>
                </a:rPr>
                <a:t>Promoção:</a:t>
              </a:r>
              <a:endParaRPr lang="pt-BR" sz="35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89EF2AA4-9833-42C4-9927-8B0B82329503}"/>
                </a:ext>
              </a:extLst>
            </p:cNvPr>
            <p:cNvSpPr/>
            <p:nvPr/>
          </p:nvSpPr>
          <p:spPr>
            <a:xfrm>
              <a:off x="20440168" y="40454352"/>
              <a:ext cx="3029997" cy="630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500" b="1" dirty="0">
                  <a:solidFill>
                    <a:schemeClr val="bg1"/>
                  </a:solidFill>
                  <a:latin typeface="Arial" charset="0"/>
                </a:rPr>
                <a:t>Organização:</a:t>
              </a:r>
              <a:endParaRPr lang="pt-BR" sz="35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Retângulo: Cantos Arredondados 2">
              <a:extLst>
                <a:ext uri="{FF2B5EF4-FFF2-40B4-BE49-F238E27FC236}">
                  <a16:creationId xmlns:a16="http://schemas.microsoft.com/office/drawing/2014/main" id="{CAED780F-B265-40E4-B0BB-F66A300BA243}"/>
                </a:ext>
              </a:extLst>
            </p:cNvPr>
            <p:cNvSpPr/>
            <p:nvPr/>
          </p:nvSpPr>
          <p:spPr>
            <a:xfrm>
              <a:off x="27766988" y="732786"/>
              <a:ext cx="3867800" cy="3510799"/>
            </a:xfrm>
            <a:prstGeom prst="roundRect">
              <a:avLst/>
            </a:prstGeom>
            <a:solidFill>
              <a:schemeClr val="bg1">
                <a:alpha val="50000"/>
              </a:schemeClr>
            </a:solidFill>
            <a:ln w="41275">
              <a:solidFill>
                <a:schemeClr val="tx1"/>
              </a:solidFill>
              <a:prstDash val="sysDot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Logomarca de sua instituição aqui!</a:t>
              </a:r>
            </a:p>
            <a:p>
              <a:pPr algn="ctr"/>
              <a:r>
                <a:rPr lang="pt-BR" sz="1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Obs.: </a:t>
              </a:r>
              <a:r>
                <a:rPr lang="pt-BR" sz="18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Caso não tenha ou não queira inserir, basta deletar a caixa de texto.</a:t>
              </a:r>
            </a:p>
          </p:txBody>
        </p:sp>
      </p:grp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199" y="40834063"/>
            <a:ext cx="1782574" cy="1889528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4765270" y="142287"/>
            <a:ext cx="10746370" cy="3578941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57" y="347511"/>
            <a:ext cx="4095512" cy="4095512"/>
          </a:xfrm>
          <a:prstGeom prst="rect">
            <a:avLst/>
          </a:prstGeom>
        </p:spPr>
      </p:pic>
      <p:pic>
        <p:nvPicPr>
          <p:cNvPr id="32" name="Imagem 31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83" b="11348"/>
          <a:stretch/>
        </p:blipFill>
        <p:spPr>
          <a:xfrm>
            <a:off x="17309442" y="1515933"/>
            <a:ext cx="9183638" cy="2365342"/>
          </a:xfrm>
          <a:prstGeom prst="rect">
            <a:avLst/>
          </a:prstGeom>
        </p:spPr>
      </p:pic>
      <p:sp>
        <p:nvSpPr>
          <p:cNvPr id="33" name="Retângulo 32"/>
          <p:cNvSpPr/>
          <p:nvPr userDrawn="1"/>
        </p:nvSpPr>
        <p:spPr>
          <a:xfrm>
            <a:off x="16007140" y="1335294"/>
            <a:ext cx="287063" cy="2708513"/>
          </a:xfrm>
          <a:prstGeom prst="rect">
            <a:avLst/>
          </a:prstGeom>
          <a:solidFill>
            <a:srgbClr val="3F4FA8"/>
          </a:solidFill>
          <a:ln>
            <a:solidFill>
              <a:srgbClr val="3F4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Jornada Científica – 2019 – Embrapa Amapá – Jornada Científica – 2019 –  Embrapa Amapá">
            <a:extLst>
              <a:ext uri="{FF2B5EF4-FFF2-40B4-BE49-F238E27FC236}">
                <a16:creationId xmlns:a16="http://schemas.microsoft.com/office/drawing/2014/main" id="{86EAEF09-C10B-ECB8-1CEB-B49D65357D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6793" y="41145512"/>
            <a:ext cx="338137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C121138-718A-45B3-1D0E-3BB56AC260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7543" y="41398925"/>
            <a:ext cx="7639295" cy="112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25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31">
            <a:extLst>
              <a:ext uri="{FF2B5EF4-FFF2-40B4-BE49-F238E27FC236}">
                <a16:creationId xmlns:a16="http://schemas.microsoft.com/office/drawing/2014/main" id="{0A318857-DC57-4F16-B7C6-C03F4A7BC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322" y="5284627"/>
            <a:ext cx="29695261" cy="220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 marL="342900" indent="-3429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12775" indent="-180975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110000"/>
              </a:lnSpc>
            </a:pPr>
            <a:r>
              <a:rPr lang="pt-BR" altLang="pt-BR" sz="6500" b="1" dirty="0">
                <a:cs typeface="Arial" panose="020B0604020202020204" pitchFamily="34" charset="0"/>
              </a:rPr>
              <a:t>FONTES E DOSES DE NITROGÊNIO NO MILHO SAFRINHA EM SISTEMA DE SEMEADURA DIRETA</a:t>
            </a:r>
            <a:r>
              <a:rPr lang="pt-BR" altLang="pt-BR" sz="6500" b="1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875009A2-70FF-40FF-8E1A-D6EE988EC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368" y="7417252"/>
            <a:ext cx="29739303" cy="110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 marL="342900" indent="-3429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318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120000"/>
              </a:lnSpc>
            </a:pPr>
            <a:r>
              <a:rPr lang="pt-BR" altLang="pt-BR" sz="5500" b="1" u="sng" dirty="0">
                <a:cs typeface="Arial" panose="020B0604020202020204" pitchFamily="34" charset="0"/>
              </a:rPr>
              <a:t>Claudinei Kappes</a:t>
            </a:r>
            <a:r>
              <a:rPr lang="pt-BR" altLang="pt-BR" sz="5500" b="1" baseline="30000" dirty="0">
                <a:cs typeface="Arial" panose="020B0604020202020204" pitchFamily="34" charset="0"/>
              </a:rPr>
              <a:t>(1)</a:t>
            </a:r>
            <a:r>
              <a:rPr lang="pt-BR" altLang="pt-BR" sz="5500" b="1" dirty="0">
                <a:cs typeface="Arial" panose="020B0604020202020204" pitchFamily="34" charset="0"/>
              </a:rPr>
              <a:t>, Leandro </a:t>
            </a:r>
            <a:r>
              <a:rPr lang="pt-BR" altLang="pt-BR" sz="5500" b="1" dirty="0" err="1">
                <a:cs typeface="Arial" panose="020B0604020202020204" pitchFamily="34" charset="0"/>
              </a:rPr>
              <a:t>Zancanaro</a:t>
            </a:r>
            <a:r>
              <a:rPr lang="pt-BR" altLang="pt-BR" sz="5500" b="1" baseline="30000" dirty="0">
                <a:cs typeface="Arial" panose="020B0604020202020204" pitchFamily="34" charset="0"/>
              </a:rPr>
              <a:t>(2) </a:t>
            </a:r>
            <a:r>
              <a:rPr lang="pt-BR" altLang="pt-BR" sz="5500" b="1" dirty="0">
                <a:cs typeface="Arial" panose="020B0604020202020204" pitchFamily="34" charset="0"/>
              </a:rPr>
              <a:t>e Eros Artur </a:t>
            </a:r>
            <a:r>
              <a:rPr lang="pt-BR" altLang="pt-BR" sz="5500" b="1" dirty="0" err="1">
                <a:cs typeface="Arial" panose="020B0604020202020204" pitchFamily="34" charset="0"/>
              </a:rPr>
              <a:t>Bohac</a:t>
            </a:r>
            <a:r>
              <a:rPr lang="pt-BR" altLang="pt-BR" sz="5500" b="1" dirty="0">
                <a:cs typeface="Arial" panose="020B0604020202020204" pitchFamily="34" charset="0"/>
              </a:rPr>
              <a:t> Francisco</a:t>
            </a:r>
            <a:r>
              <a:rPr lang="pt-BR" altLang="pt-BR" sz="5500" b="1" baseline="30000" dirty="0">
                <a:cs typeface="Arial" panose="020B0604020202020204" pitchFamily="34" charset="0"/>
              </a:rPr>
              <a:t>(3)</a:t>
            </a:r>
            <a:endParaRPr lang="en-US" altLang="pt-BR" sz="4000" dirty="0">
              <a:cs typeface="Arial" panose="020B0604020202020204" pitchFamily="34" charset="0"/>
            </a:endParaRPr>
          </a:p>
        </p:txBody>
      </p:sp>
      <p:sp>
        <p:nvSpPr>
          <p:cNvPr id="41" name="Text Box 36">
            <a:extLst>
              <a:ext uri="{FF2B5EF4-FFF2-40B4-BE49-F238E27FC236}">
                <a16:creationId xmlns:a16="http://schemas.microsoft.com/office/drawing/2014/main" id="{173951EE-8286-4115-8039-805A3C3A7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979" y="8827494"/>
            <a:ext cx="29739303" cy="193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1" tIns="43205" rIns="86411" bIns="43205">
            <a:spAutoFit/>
          </a:bodyPr>
          <a:lstStyle>
            <a:lvl1pPr marL="342900" indent="-3429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318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3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/>
            <a:r>
              <a:rPr lang="pt-BR" altLang="pt-BR" sz="4000" baseline="30000" dirty="0">
                <a:cs typeface="Arial" panose="020B0604020202020204" pitchFamily="34" charset="0"/>
              </a:rPr>
              <a:t>(1)</a:t>
            </a:r>
            <a:r>
              <a:rPr lang="pt-BR" altLang="pt-BR" sz="4000" dirty="0">
                <a:cs typeface="Arial" panose="020B0604020202020204" pitchFamily="34" charset="0"/>
              </a:rPr>
              <a:t>Engenheiro Agrônomo, Dr., Pesquisador, Fundação MT, Rondonópolis - MT. E-mail: </a:t>
            </a:r>
            <a:r>
              <a:rPr lang="pt-BR" altLang="pt-BR" sz="4000" dirty="0">
                <a:solidFill>
                  <a:srgbClr val="0000FF"/>
                </a:solidFill>
                <a:cs typeface="Arial" panose="020B0604020202020204" pitchFamily="34" charset="0"/>
              </a:rPr>
              <a:t>claudineikappes@fundacaomt.com.br</a:t>
            </a:r>
          </a:p>
          <a:p>
            <a:pPr lvl="1" algn="just" eaLnBrk="1" hangingPunct="1"/>
            <a:r>
              <a:rPr lang="pt-BR" altLang="pt-BR" sz="4000" baseline="30000" dirty="0">
                <a:cs typeface="Arial" panose="020B0604020202020204" pitchFamily="34" charset="0"/>
              </a:rPr>
              <a:t>(2)</a:t>
            </a:r>
            <a:r>
              <a:rPr lang="pt-BR" altLang="pt-BR" sz="4000" dirty="0">
                <a:cs typeface="Arial" panose="020B0604020202020204" pitchFamily="34" charset="0"/>
              </a:rPr>
              <a:t>Engenheiro Agrônomo, </a:t>
            </a:r>
            <a:r>
              <a:rPr lang="pt-BR" altLang="pt-BR" sz="4000" dirty="0" err="1">
                <a:cs typeface="Arial" panose="020B0604020202020204" pitchFamily="34" charset="0"/>
              </a:rPr>
              <a:t>M.Sc</a:t>
            </a:r>
            <a:r>
              <a:rPr lang="pt-BR" altLang="pt-BR" sz="4000" dirty="0">
                <a:cs typeface="Arial" panose="020B0604020202020204" pitchFamily="34" charset="0"/>
              </a:rPr>
              <a:t>., Pesquisador e Gestor Técnico, Fundação MT, Rondonópolis - MT. </a:t>
            </a:r>
          </a:p>
          <a:p>
            <a:pPr lvl="1" algn="just" eaLnBrk="1" hangingPunct="1"/>
            <a:r>
              <a:rPr lang="pt-BR" altLang="pt-BR" sz="4000" baseline="30000" dirty="0">
                <a:cs typeface="Arial" panose="020B0604020202020204" pitchFamily="34" charset="0"/>
              </a:rPr>
              <a:t>(3)</a:t>
            </a:r>
            <a:r>
              <a:rPr lang="pt-BR" altLang="pt-BR" sz="4000" dirty="0">
                <a:cs typeface="Arial" panose="020B0604020202020204" pitchFamily="34" charset="0"/>
              </a:rPr>
              <a:t>Engenheiro Agrônomo, Dr., Diretor Adjunto, </a:t>
            </a:r>
            <a:r>
              <a:rPr lang="pt-BR" altLang="pt-BR" sz="4000" dirty="0" err="1">
                <a:cs typeface="Arial" panose="020B0604020202020204" pitchFamily="34" charset="0"/>
              </a:rPr>
              <a:t>International</a:t>
            </a:r>
            <a:r>
              <a:rPr lang="pt-BR" altLang="pt-BR" sz="4000" dirty="0">
                <a:cs typeface="Arial" panose="020B0604020202020204" pitchFamily="34" charset="0"/>
              </a:rPr>
              <a:t> </a:t>
            </a:r>
            <a:r>
              <a:rPr lang="pt-BR" altLang="pt-BR" sz="4000" dirty="0" err="1">
                <a:cs typeface="Arial" panose="020B0604020202020204" pitchFamily="34" charset="0"/>
              </a:rPr>
              <a:t>Plant</a:t>
            </a:r>
            <a:r>
              <a:rPr lang="pt-BR" altLang="pt-BR" sz="4000" dirty="0">
                <a:cs typeface="Arial" panose="020B0604020202020204" pitchFamily="34" charset="0"/>
              </a:rPr>
              <a:t> </a:t>
            </a:r>
            <a:r>
              <a:rPr lang="pt-BR" altLang="pt-BR" sz="4000" dirty="0" err="1">
                <a:cs typeface="Arial" panose="020B0604020202020204" pitchFamily="34" charset="0"/>
              </a:rPr>
              <a:t>Nutrition</a:t>
            </a:r>
            <a:r>
              <a:rPr lang="pt-BR" altLang="pt-BR" sz="4000" dirty="0">
                <a:cs typeface="Arial" panose="020B0604020202020204" pitchFamily="34" charset="0"/>
              </a:rPr>
              <a:t> </a:t>
            </a:r>
            <a:r>
              <a:rPr lang="pt-BR" altLang="pt-BR" sz="4000" dirty="0" err="1">
                <a:cs typeface="Arial" panose="020B0604020202020204" pitchFamily="34" charset="0"/>
              </a:rPr>
              <a:t>Institute</a:t>
            </a:r>
            <a:r>
              <a:rPr lang="pt-BR" altLang="pt-BR" sz="4000" dirty="0">
                <a:cs typeface="Arial" panose="020B0604020202020204" pitchFamily="34" charset="0"/>
              </a:rPr>
              <a:t> no Brasil (IPNI), Rondonópolis - MT. </a:t>
            </a:r>
            <a:endParaRPr lang="en-US" altLang="pt-BR" sz="4000" dirty="0">
              <a:cs typeface="Arial" panose="020B0604020202020204" pitchFamily="34" charset="0"/>
            </a:endParaRP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3452C415-9A90-47AC-AB08-8C82CC786889}"/>
              </a:ext>
            </a:extLst>
          </p:cNvPr>
          <p:cNvSpPr txBox="1"/>
          <p:nvPr/>
        </p:nvSpPr>
        <p:spPr>
          <a:xfrm>
            <a:off x="445106" y="13943616"/>
            <a:ext cx="1425758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Importância do nitrogênio (N) para o milho;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Dinâmica do N no solo;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Tipos de perdas (ineficiência);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Principais fontes nitrogenadas;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Importância do conhecimento da dose de N;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Objetivo do trabalho.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F86C6688-427C-42BD-A112-7B842FE3E356}"/>
              </a:ext>
            </a:extLst>
          </p:cNvPr>
          <p:cNvSpPr txBox="1"/>
          <p:nvPr/>
        </p:nvSpPr>
        <p:spPr>
          <a:xfrm>
            <a:off x="706322" y="23157180"/>
            <a:ext cx="14257583" cy="1809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  <a:defRPr/>
            </a:pPr>
            <a:r>
              <a:rPr lang="pt-BR" sz="4500" dirty="0">
                <a:latin typeface="Arial" charset="0"/>
              </a:rPr>
              <a:t> </a:t>
            </a:r>
            <a:r>
              <a:rPr lang="pt-BR" sz="4500" b="1" dirty="0">
                <a:latin typeface="Arial" charset="0"/>
              </a:rPr>
              <a:t>Itiquira - MT: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Híbrido: DOW 2B688 </a:t>
            </a:r>
            <a:r>
              <a:rPr lang="pt-BR" sz="4500" dirty="0" err="1">
                <a:latin typeface="Arial" charset="0"/>
              </a:rPr>
              <a:t>Hx</a:t>
            </a:r>
            <a:r>
              <a:rPr lang="pt-BR" sz="4500" dirty="0">
                <a:latin typeface="Arial" charset="0"/>
              </a:rPr>
              <a:t>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Semeadura: 08/02/2012 (antecessora: soja);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Espaçamento entre linhas: 45 cm;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Adubação: 120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K</a:t>
            </a:r>
            <a:r>
              <a:rPr lang="pt-BR" sz="4500" baseline="-25000" dirty="0">
                <a:latin typeface="Arial" charset="0"/>
              </a:rPr>
              <a:t>2</a:t>
            </a:r>
            <a:r>
              <a:rPr lang="pt-BR" sz="4500" dirty="0">
                <a:latin typeface="Arial" charset="0"/>
              </a:rPr>
              <a:t>O + 52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P</a:t>
            </a:r>
            <a:r>
              <a:rPr lang="pt-BR" sz="4500" baseline="-25000" dirty="0">
                <a:latin typeface="Arial" charset="0"/>
              </a:rPr>
              <a:t>2</a:t>
            </a:r>
            <a:r>
              <a:rPr lang="pt-BR" sz="4500" dirty="0">
                <a:latin typeface="Arial" charset="0"/>
              </a:rPr>
              <a:t>O</a:t>
            </a:r>
            <a:r>
              <a:rPr lang="pt-BR" sz="4500" baseline="-25000" dirty="0">
                <a:latin typeface="Arial" charset="0"/>
              </a:rPr>
              <a:t>5</a:t>
            </a:r>
            <a:r>
              <a:rPr lang="pt-BR" sz="4500" dirty="0">
                <a:latin typeface="Arial" charset="0"/>
              </a:rPr>
              <a:t> e 10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N e 2,5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Zn;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Solo: </a:t>
            </a:r>
            <a:r>
              <a:rPr lang="pt-BR" sz="4500" dirty="0" err="1">
                <a:latin typeface="Arial" charset="0"/>
              </a:rPr>
              <a:t>Latossolo</a:t>
            </a:r>
            <a:r>
              <a:rPr lang="pt-BR" sz="4500" dirty="0">
                <a:latin typeface="Arial" charset="0"/>
              </a:rPr>
              <a:t> Vermelho Distrófico, textura muito argilosa.</a:t>
            </a:r>
          </a:p>
          <a:p>
            <a:pPr marL="508500" algn="just">
              <a:defRPr/>
            </a:pPr>
            <a:endParaRPr lang="pt-BR" sz="4500" dirty="0">
              <a:latin typeface="Arial" charset="0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  <a:defRPr/>
            </a:pPr>
            <a:r>
              <a:rPr lang="pt-BR" sz="4500" dirty="0">
                <a:latin typeface="Arial" charset="0"/>
              </a:rPr>
              <a:t> </a:t>
            </a:r>
            <a:r>
              <a:rPr lang="pt-BR" sz="4500" b="1" dirty="0">
                <a:latin typeface="Arial" charset="0"/>
              </a:rPr>
              <a:t>Sapezal - MT: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Híbrido: AGM 30A86 </a:t>
            </a:r>
            <a:r>
              <a:rPr lang="pt-BR" sz="4500" dirty="0" err="1">
                <a:latin typeface="Arial" charset="0"/>
              </a:rPr>
              <a:t>Hx</a:t>
            </a:r>
            <a:r>
              <a:rPr lang="pt-BR" sz="4500" dirty="0">
                <a:latin typeface="Arial" charset="0"/>
              </a:rPr>
              <a:t>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Semeadura: 12/03/2012 (antecessora: soja);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Espaçamento entre linhas: 50 cm;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Adubação: 60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K</a:t>
            </a:r>
            <a:r>
              <a:rPr lang="pt-BR" sz="4500" baseline="-25000" dirty="0">
                <a:latin typeface="Arial" charset="0"/>
              </a:rPr>
              <a:t>2</a:t>
            </a:r>
            <a:r>
              <a:rPr lang="pt-BR" sz="4500" dirty="0">
                <a:latin typeface="Arial" charset="0"/>
              </a:rPr>
              <a:t>O, 52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P</a:t>
            </a:r>
            <a:r>
              <a:rPr lang="pt-BR" sz="4500" baseline="-25000" dirty="0">
                <a:latin typeface="Arial" charset="0"/>
              </a:rPr>
              <a:t>2</a:t>
            </a:r>
            <a:r>
              <a:rPr lang="pt-BR" sz="4500" dirty="0">
                <a:latin typeface="Arial" charset="0"/>
              </a:rPr>
              <a:t>O</a:t>
            </a:r>
            <a:r>
              <a:rPr lang="pt-BR" sz="4500" baseline="-25000" dirty="0">
                <a:latin typeface="Arial" charset="0"/>
              </a:rPr>
              <a:t>5</a:t>
            </a:r>
            <a:r>
              <a:rPr lang="pt-BR" sz="4500" dirty="0">
                <a:latin typeface="Arial" charset="0"/>
              </a:rPr>
              <a:t> e 10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N e 2,5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Zn;</a:t>
            </a:r>
          </a:p>
          <a:p>
            <a:pPr marL="13743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Solo: </a:t>
            </a:r>
            <a:r>
              <a:rPr lang="pt-BR" sz="4500" dirty="0" err="1">
                <a:latin typeface="Arial" charset="0"/>
              </a:rPr>
              <a:t>Latossolo</a:t>
            </a:r>
            <a:r>
              <a:rPr lang="pt-BR" sz="4500" dirty="0">
                <a:latin typeface="Arial" charset="0"/>
              </a:rPr>
              <a:t> Vermelho Amarelo, textura argilosa;</a:t>
            </a:r>
          </a:p>
          <a:p>
            <a:pPr indent="977900" algn="just">
              <a:defRPr/>
            </a:pPr>
            <a:endParaRPr lang="pt-BR" sz="4500" dirty="0">
              <a:latin typeface="Arial" charset="0"/>
            </a:endParaRP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Delineamento: blocos ao acaso, com 4 repetições;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16 tratamentos [(5 fontes: ureia, sulfato de amônio, duas ureias revestidas com polímeros e ureia tratada com NBPT) x (3 doses de N)] + 1 controle;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Época de aplicação do N: V5;</a:t>
            </a:r>
          </a:p>
          <a:p>
            <a:pPr marL="685800" indent="-685800" algn="just">
              <a:buFont typeface="Arial" pitchFamily="34" charset="0"/>
              <a:buChar char="•"/>
              <a:defRPr/>
            </a:pPr>
            <a:r>
              <a:rPr lang="pt-BR" sz="4500" dirty="0">
                <a:latin typeface="Arial" charset="0"/>
              </a:rPr>
              <a:t> Teste F e comparação de médias para fontes (</a:t>
            </a:r>
            <a:r>
              <a:rPr lang="pt-BR" sz="4500" dirty="0" err="1">
                <a:latin typeface="Arial" charset="0"/>
              </a:rPr>
              <a:t>Tukey</a:t>
            </a:r>
            <a:r>
              <a:rPr lang="pt-BR" sz="4500" dirty="0">
                <a:latin typeface="Arial" charset="0"/>
              </a:rPr>
              <a:t> / p&lt;0,05) e regressão para doses de N – SISVAR.</a:t>
            </a:r>
          </a:p>
        </p:txBody>
      </p:sp>
      <p:graphicFrame>
        <p:nvGraphicFramePr>
          <p:cNvPr id="45" name="Tabela 44">
            <a:extLst>
              <a:ext uri="{FF2B5EF4-FFF2-40B4-BE49-F238E27FC236}">
                <a16:creationId xmlns:a16="http://schemas.microsoft.com/office/drawing/2014/main" id="{4AAFF885-26C1-44D7-AE61-39955C6A1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713044"/>
              </p:ext>
            </p:extLst>
          </p:nvPr>
        </p:nvGraphicFramePr>
        <p:xfrm>
          <a:off x="17161726" y="12982909"/>
          <a:ext cx="14184587" cy="1165837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880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3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1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989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2291">
                <a:tc gridSpan="6">
                  <a:txBody>
                    <a:bodyPr/>
                    <a:lstStyle/>
                    <a:p>
                      <a:pPr marL="0" indent="0" algn="just">
                        <a:lnSpc>
                          <a:spcPct val="105000"/>
                        </a:lnSpc>
                        <a:spcAft>
                          <a:spcPts val="30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Tabela 1. Análise de variância para população final de plantas (PFP), diâmetro de colmo (DC), altura de planta (AP), massa de mil grãos (MMG) e produtividade (PROD) de milho safrinha em função de fontes e doses de N em cobertura (2012).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826">
                <a:tc rowSpan="2">
                  <a:txBody>
                    <a:bodyPr/>
                    <a:lstStyle/>
                    <a:p>
                      <a:pPr indent="128270"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Parâmetro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PFP</a:t>
                      </a:r>
                      <a:endParaRPr lang="pt-BR" sz="4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DC</a:t>
                      </a:r>
                      <a:endParaRPr lang="pt-BR" sz="4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AP</a:t>
                      </a:r>
                      <a:endParaRPr lang="pt-BR" sz="4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MMG</a:t>
                      </a:r>
                      <a:endParaRPr lang="pt-BR" sz="4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</a:t>
                      </a:r>
                      <a:endParaRPr lang="pt-BR" sz="4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826">
                <a:tc vMerge="1"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pt-BR" sz="27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2" marR="68582" marT="0" marB="0" anchor="ctr"/>
                </a:tc>
                <a:tc gridSpan="5"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------------------</a:t>
                      </a:r>
                      <a:r>
                        <a:rPr lang="pt-BR" sz="40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Itiquira - MT --------------------</a:t>
                      </a:r>
                      <a:r>
                        <a:rPr lang="pt-BR" sz="40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4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Fonte N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Dose N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Interação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CV (%)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5,3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3,4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3,2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5,1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6,3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 gridSpan="5">
                  <a:txBody>
                    <a:bodyPr/>
                    <a:lstStyle/>
                    <a:p>
                      <a:pPr indent="1282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-----------------</a:t>
                      </a:r>
                      <a:r>
                        <a:rPr lang="pt-BR" sz="40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Sapezal - MT -------------------</a:t>
                      </a:r>
                      <a:r>
                        <a:rPr lang="pt-BR" sz="40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40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Fonte N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Dose N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P&gt;F Interação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4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7826">
                <a:tc>
                  <a:txBody>
                    <a:bodyPr/>
                    <a:lstStyle/>
                    <a:p>
                      <a:pPr indent="128270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CV (%)</a:t>
                      </a:r>
                      <a:endParaRPr lang="pt-BR" sz="4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7,4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6,7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2,5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t-BR" sz="4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8,3</a:t>
                      </a:r>
                      <a:endParaRPr lang="pt-BR" sz="4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6" name="Retângulo 45">
            <a:extLst>
              <a:ext uri="{FF2B5EF4-FFF2-40B4-BE49-F238E27FC236}">
                <a16:creationId xmlns:a16="http://schemas.microsoft.com/office/drawing/2014/main" id="{5C1FFE03-D71F-43E3-AEDB-E34B739D6B1B}"/>
              </a:ext>
            </a:extLst>
          </p:cNvPr>
          <p:cNvSpPr/>
          <p:nvPr/>
        </p:nvSpPr>
        <p:spPr>
          <a:xfrm>
            <a:off x="16868774" y="25800959"/>
            <a:ext cx="1418750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pt-BR" sz="3000" dirty="0">
                <a:latin typeface="Arial" panose="020B0604020202020204" pitchFamily="34" charset="0"/>
                <a:ea typeface="Times New Roman" panose="02020603050405020304" pitchFamily="18" charset="0"/>
              </a:rPr>
              <a:t>Teste F: ** – significativo a 1% de probabilidade; </a:t>
            </a:r>
            <a:r>
              <a:rPr lang="pt-BR" sz="3000" dirty="0" err="1">
                <a:latin typeface="Arial" panose="020B0604020202020204" pitchFamily="34" charset="0"/>
                <a:ea typeface="Times New Roman" panose="02020603050405020304" pitchFamily="18" charset="0"/>
              </a:rPr>
              <a:t>ns</a:t>
            </a:r>
            <a:r>
              <a:rPr lang="pt-BR" sz="3000" dirty="0">
                <a:latin typeface="Arial" panose="020B0604020202020204" pitchFamily="34" charset="0"/>
                <a:ea typeface="Times New Roman" panose="02020603050405020304" pitchFamily="18" charset="0"/>
              </a:rPr>
              <a:t> – não significativo. CV: coeficiente de variação.</a:t>
            </a:r>
            <a:endParaRPr lang="pt-B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7" name="Gráfico 46">
            <a:extLst>
              <a:ext uri="{FF2B5EF4-FFF2-40B4-BE49-F238E27FC236}">
                <a16:creationId xmlns:a16="http://schemas.microsoft.com/office/drawing/2014/main" id="{914315B1-EFEA-4E7F-9F90-4C1883620A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494125"/>
              </p:ext>
            </p:extLst>
          </p:nvPr>
        </p:nvGraphicFramePr>
        <p:xfrm>
          <a:off x="16705271" y="27794996"/>
          <a:ext cx="684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Gráfico 47">
            <a:extLst>
              <a:ext uri="{FF2B5EF4-FFF2-40B4-BE49-F238E27FC236}">
                <a16:creationId xmlns:a16="http://schemas.microsoft.com/office/drawing/2014/main" id="{E542CE97-CFCE-451A-9B3A-0FD0371C53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438414"/>
              </p:ext>
            </p:extLst>
          </p:nvPr>
        </p:nvGraphicFramePr>
        <p:xfrm>
          <a:off x="24156049" y="27812809"/>
          <a:ext cx="684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" name="CaixaDeTexto 48">
            <a:extLst>
              <a:ext uri="{FF2B5EF4-FFF2-40B4-BE49-F238E27FC236}">
                <a16:creationId xmlns:a16="http://schemas.microsoft.com/office/drawing/2014/main" id="{1988B58F-816C-4E69-9FA9-A976CB637B61}"/>
              </a:ext>
            </a:extLst>
          </p:cNvPr>
          <p:cNvSpPr txBox="1"/>
          <p:nvPr/>
        </p:nvSpPr>
        <p:spPr>
          <a:xfrm>
            <a:off x="16868774" y="35053689"/>
            <a:ext cx="1425758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  <a:defRPr/>
            </a:pPr>
            <a:r>
              <a:rPr lang="pt-BR" sz="4500" dirty="0">
                <a:latin typeface="Arial" charset="0"/>
              </a:rPr>
              <a:t> A fonte de N utilizada não afetou os parâmetros produtivos da cultura do milho;</a:t>
            </a:r>
          </a:p>
          <a:p>
            <a:pPr marL="571500" indent="-571500" algn="just">
              <a:buFont typeface="Wingdings" panose="05000000000000000000" pitchFamily="2" charset="2"/>
              <a:buChar char="Ø"/>
              <a:defRPr/>
            </a:pPr>
            <a:r>
              <a:rPr lang="pt-BR" sz="4500" dirty="0">
                <a:latin typeface="Arial" charset="0"/>
              </a:rPr>
              <a:t> Recomenda-se a aplicação de 90 kg ha</a:t>
            </a:r>
            <a:r>
              <a:rPr lang="pt-BR" sz="4500" baseline="30000" dirty="0">
                <a:latin typeface="Arial" charset="0"/>
              </a:rPr>
              <a:t>-1</a:t>
            </a:r>
            <a:r>
              <a:rPr lang="pt-BR" sz="4500" dirty="0">
                <a:latin typeface="Arial" charset="0"/>
              </a:rPr>
              <a:t> de N em cobertura, independente da fonte nitrogenada.</a:t>
            </a:r>
          </a:p>
        </p:txBody>
      </p:sp>
      <p:sp>
        <p:nvSpPr>
          <p:cNvPr id="2" name="AutoShape 2" descr="Paleta de Cores Verde: +30 opções para se inspirar!">
            <a:extLst>
              <a:ext uri="{FF2B5EF4-FFF2-40B4-BE49-F238E27FC236}">
                <a16:creationId xmlns:a16="http://schemas.microsoft.com/office/drawing/2014/main" id="{82F703D7-7D55-3332-98B0-8AED4AE866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46450" y="21447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135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</TotalTime>
  <Words>580</Words>
  <Application>Microsoft Office PowerPoint</Application>
  <PresentationFormat>Personalizar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Revisor</dc:creator>
  <cp:lastModifiedBy>Edinei Tadeu Araujo</cp:lastModifiedBy>
  <cp:revision>60</cp:revision>
  <dcterms:created xsi:type="dcterms:W3CDTF">2019-02-18T14:57:30Z</dcterms:created>
  <dcterms:modified xsi:type="dcterms:W3CDTF">2024-04-08T13:14:36Z</dcterms:modified>
</cp:coreProperties>
</file>